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1.svg" ContentType="image/svg+xml"/>
  <Override PartName="/ppt/media/image13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embeddedFontLst>
    <p:embeddedFont>
      <p:font typeface="Prompt Medium" panose="00000800000000000000" pitchFamily="34" charset="0"/>
      <p:bold r:id="rId16"/>
    </p:embeddedFont>
    <p:embeddedFont>
      <p:font typeface="Prompt Medium" panose="00000800000000000000" pitchFamily="34" charset="-122"/>
      <p:bold r:id="rId17"/>
    </p:embeddedFont>
    <p:embeddedFont>
      <p:font typeface="Prompt Medium" panose="00000800000000000000" pitchFamily="34" charset="-120"/>
      <p:bold r:id="rId18"/>
    </p:embeddedFont>
    <p:embeddedFont>
      <p:font typeface="Mukta Light" panose="020B0000000000000000" pitchFamily="34" charset="0"/>
      <p:regular r:id="rId19"/>
    </p:embeddedFont>
    <p:embeddedFont>
      <p:font typeface="Mukta Light" panose="020B0000000000000000" pitchFamily="34" charset="-122"/>
      <p:regular r:id="rId20"/>
    </p:embeddedFont>
    <p:embeddedFont>
      <p:font typeface="Mukta Light" panose="020B0000000000000000" pitchFamily="34" charset="-120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0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10.fntdata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6.xml"/><Relationship Id="rId7" Type="http://schemas.openxmlformats.org/officeDocument/2006/relationships/image" Target="../media/image14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426131"/>
            <a:ext cx="7415927" cy="34290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StudyLex — Интеллектуальный Telegram-бот для изучения английского языка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953833"/>
            <a:ext cx="5949910" cy="411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Проект разработан на языке Python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6350437" y="5735598"/>
            <a:ext cx="7415927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Автор</a:t>
            </a: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ы</a:t>
            </a:r>
            <a:r>
              <a:rPr 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: Цечоев И.М. </a:t>
            </a: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 </a:t>
            </a:r>
            <a:r>
              <a:rPr lang="en-US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Орцханов</a:t>
            </a:r>
            <a:r>
              <a:rPr lang="en-US" altLang="ru-RU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 </a:t>
            </a:r>
            <a:r>
              <a:rPr lang="en-US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А</a:t>
            </a: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.</a:t>
            </a:r>
            <a:r>
              <a:rPr lang="en-US" altLang="ru-RU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 </a:t>
            </a:r>
            <a:r>
              <a:rPr lang="en-US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Р</a:t>
            </a: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.</a:t>
            </a:r>
            <a:endParaRPr lang="en-US" altLang="en-US" sz="1400" dirty="0">
              <a:solidFill>
                <a:srgbClr val="DAD8E9"/>
              </a:solidFill>
              <a:latin typeface="Mukta Light" panose="020B0000000000000000" pitchFamily="34" charset="0"/>
              <a:ea typeface="Mukta Light" panose="020B0000000000000000" pitchFamily="34" charset="-122"/>
              <a:cs typeface="Mukta Light" panose="020B0000000000000000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Студенты 2 курса ПИТ </a:t>
            </a:r>
            <a:endParaRPr lang="ru-RU" altLang="en-US" sz="1400" dirty="0">
              <a:solidFill>
                <a:srgbClr val="DAD8E9"/>
              </a:solidFill>
              <a:latin typeface="Mukta Light" panose="020B0000000000000000" pitchFamily="34" charset="0"/>
              <a:ea typeface="Mukta Light" panose="020B0000000000000000" pitchFamily="34" charset="-122"/>
              <a:cs typeface="Mukta Light" panose="020B0000000000000000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Преподаватель</a:t>
            </a:r>
            <a:r>
              <a:rPr lang="en-US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:</a:t>
            </a: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 Цуроев И.М. </a:t>
            </a:r>
            <a:endParaRPr lang="ru-RU" altLang="en-US" sz="1400" dirty="0">
              <a:solidFill>
                <a:srgbClr val="DAD8E9"/>
              </a:solidFill>
              <a:latin typeface="Mukta Light" panose="020B0000000000000000" pitchFamily="34" charset="0"/>
              <a:ea typeface="Mukta Light" panose="020B0000000000000000" pitchFamily="34" charset="-122"/>
              <a:cs typeface="Mukta Light" panose="020B0000000000000000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   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437432" y="6501011"/>
            <a:ext cx="7415927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0389235" y="7082790"/>
            <a:ext cx="2474595" cy="384175"/>
          </a:xfrm>
          <a:prstGeom prst="rect">
            <a:avLst/>
          </a:prstGeom>
          <a:solidFill>
            <a:srgbClr val="0A0B21"/>
          </a:solidFill>
          <a:ln>
            <a:solidFill>
              <a:srgbClr val="0A0B2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7902575" y="7352030"/>
            <a:ext cx="4869180" cy="361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ru-RU" altLang="en-US"/>
          </a:p>
        </p:txBody>
      </p:sp>
      <p:sp>
        <p:nvSpPr>
          <p:cNvPr id="16" name="Текстовое поле 15"/>
          <p:cNvSpPr txBox="1"/>
          <p:nvPr/>
        </p:nvSpPr>
        <p:spPr>
          <a:xfrm>
            <a:off x="12881610" y="7950835"/>
            <a:ext cx="5591175" cy="3765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ru-RU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2676" y="1858923"/>
            <a:ext cx="7771328" cy="7679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Актуальность: Почему английский язык — это не роскошь, а необходимость?</a:t>
            </a:r>
            <a:endParaRPr lang="en-US" sz="2400" dirty="0"/>
          </a:p>
        </p:txBody>
      </p:sp>
      <p:sp>
        <p:nvSpPr>
          <p:cNvPr id="4" name="Shape 1"/>
          <p:cNvSpPr/>
          <p:nvPr/>
        </p:nvSpPr>
        <p:spPr>
          <a:xfrm>
            <a:off x="6172676" y="2834164"/>
            <a:ext cx="3816548" cy="1465898"/>
          </a:xfrm>
          <a:prstGeom prst="roundRect">
            <a:avLst>
              <a:gd name="adj" fmla="val 4990"/>
            </a:avLst>
          </a:prstGeom>
          <a:solidFill>
            <a:srgbClr val="0B0C23">
              <a:alpha val="95000"/>
            </a:srgbClr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57436" y="2834164"/>
            <a:ext cx="60960" cy="1465898"/>
          </a:xfrm>
          <a:prstGeom prst="roundRect">
            <a:avLst>
              <a:gd name="adj" fmla="val 95235"/>
            </a:avLst>
          </a:prstGeom>
          <a:solidFill>
            <a:srgbClr val="A95B95"/>
          </a:solidFill>
        </p:spPr>
      </p:sp>
      <p:sp>
        <p:nvSpPr>
          <p:cNvPr id="6" name="Text 3"/>
          <p:cNvSpPr/>
          <p:nvPr/>
        </p:nvSpPr>
        <p:spPr>
          <a:xfrm>
            <a:off x="6371749" y="2987516"/>
            <a:ext cx="1650444" cy="1919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Глобальный стандарт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6371749" y="3262313"/>
            <a:ext cx="3464123" cy="66329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Английский — язык международного общения, IT-сферы и бизнеса, открывающий двери к глобальным возможностям.</a:t>
            </a:r>
            <a:endParaRPr lang="en-US" sz="1050" dirty="0"/>
          </a:p>
        </p:txBody>
      </p:sp>
      <p:sp>
        <p:nvSpPr>
          <p:cNvPr id="8" name="Shape 5"/>
          <p:cNvSpPr/>
          <p:nvPr/>
        </p:nvSpPr>
        <p:spPr>
          <a:xfrm>
            <a:off x="10127337" y="2834164"/>
            <a:ext cx="3816668" cy="1465898"/>
          </a:xfrm>
          <a:prstGeom prst="roundRect">
            <a:avLst>
              <a:gd name="adj" fmla="val 4990"/>
            </a:avLst>
          </a:prstGeom>
          <a:solidFill>
            <a:srgbClr val="0B0C23">
              <a:alpha val="95000"/>
            </a:srgbClr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12097" y="2834164"/>
            <a:ext cx="60960" cy="1465898"/>
          </a:xfrm>
          <a:prstGeom prst="roundRect">
            <a:avLst>
              <a:gd name="adj" fmla="val 95235"/>
            </a:avLst>
          </a:prstGeom>
          <a:solidFill>
            <a:srgbClr val="A95B95"/>
          </a:solidFill>
        </p:spPr>
      </p:sp>
      <p:sp>
        <p:nvSpPr>
          <p:cNvPr id="10" name="Text 7"/>
          <p:cNvSpPr/>
          <p:nvPr/>
        </p:nvSpPr>
        <p:spPr>
          <a:xfrm>
            <a:off x="10326410" y="2987516"/>
            <a:ext cx="1535787" cy="1919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Карьерный рост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10326410" y="3262313"/>
            <a:ext cx="3464243" cy="8843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Специалисты со знанием английского зарабатывают на 30-40% больше, значительно повышая свою конкурентоспособность на рынке труда.</a:t>
            </a:r>
            <a:endParaRPr lang="en-US" sz="1050" dirty="0"/>
          </a:p>
        </p:txBody>
      </p:sp>
      <p:sp>
        <p:nvSpPr>
          <p:cNvPr id="12" name="Shape 9"/>
          <p:cNvSpPr/>
          <p:nvPr/>
        </p:nvSpPr>
        <p:spPr>
          <a:xfrm>
            <a:off x="6172676" y="4438174"/>
            <a:ext cx="3816548" cy="1244798"/>
          </a:xfrm>
          <a:prstGeom prst="roundRect">
            <a:avLst>
              <a:gd name="adj" fmla="val 5877"/>
            </a:avLst>
          </a:prstGeom>
          <a:solidFill>
            <a:srgbClr val="0B0C23">
              <a:alpha val="95000"/>
            </a:srgbClr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57436" y="4438174"/>
            <a:ext cx="60960" cy="1244798"/>
          </a:xfrm>
          <a:prstGeom prst="roundRect">
            <a:avLst>
              <a:gd name="adj" fmla="val 95235"/>
            </a:avLst>
          </a:prstGeom>
          <a:solidFill>
            <a:srgbClr val="A95B95"/>
          </a:solidFill>
        </p:spPr>
      </p:sp>
      <p:sp>
        <p:nvSpPr>
          <p:cNvPr id="14" name="Text 11"/>
          <p:cNvSpPr/>
          <p:nvPr/>
        </p:nvSpPr>
        <p:spPr>
          <a:xfrm>
            <a:off x="6371749" y="4591526"/>
            <a:ext cx="1684734" cy="1919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Доступ к информации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6371749" y="4866323"/>
            <a:ext cx="3464123" cy="66329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До 80% технической документации и обучающих материалов написаны на английском, делая его ключом к актуальным знаниям.</a:t>
            </a:r>
            <a:endParaRPr lang="en-US" sz="1050" dirty="0"/>
          </a:p>
        </p:txBody>
      </p:sp>
      <p:sp>
        <p:nvSpPr>
          <p:cNvPr id="16" name="Text 13"/>
          <p:cNvSpPr/>
          <p:nvPr/>
        </p:nvSpPr>
        <p:spPr>
          <a:xfrm>
            <a:off x="6379964" y="5993963"/>
            <a:ext cx="7564041" cy="2210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Изучение языка — это не просто хобби, а стратегическая необходимость для каждого, кто стремится к развитию.</a:t>
            </a:r>
            <a:endParaRPr lang="en-US" sz="1050" dirty="0"/>
          </a:p>
        </p:txBody>
      </p:sp>
      <p:sp>
        <p:nvSpPr>
          <p:cNvPr id="17" name="Shape 14"/>
          <p:cNvSpPr/>
          <p:nvPr/>
        </p:nvSpPr>
        <p:spPr>
          <a:xfrm>
            <a:off x="6172676" y="5838468"/>
            <a:ext cx="15240" cy="532090"/>
          </a:xfrm>
          <a:prstGeom prst="rect">
            <a:avLst/>
          </a:prstGeom>
          <a:solidFill>
            <a:srgbClr val="A95B95"/>
          </a:solid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168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79759" y="3103007"/>
            <a:ext cx="10870883" cy="107418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Проблема: Почему традиционное изучение слов неэффективно?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759" y="4467106"/>
            <a:ext cx="3494723" cy="254960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72997" y="4660344"/>
            <a:ext cx="2148364" cy="2684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Отсутствие системы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2072997" y="5044797"/>
            <a:ext cx="3108246" cy="12372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Новые слова быстро забываются без систематического повторения, превращая процесс обучения в "сизифов труд".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720" y="4467106"/>
            <a:ext cx="3494842" cy="254960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760958" y="4660344"/>
            <a:ext cx="2148364" cy="2684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Неудобство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5760958" y="5044797"/>
            <a:ext cx="3108365" cy="12372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Носить с собой тетради или карточки в эпоху цифровых технологий крайне неудобно и неэффективно.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5800" y="4467106"/>
            <a:ext cx="3494723" cy="254960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449038" y="4660344"/>
            <a:ext cx="2148364" cy="2684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Сложность софта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9449038" y="5044797"/>
            <a:ext cx="3108246" cy="1546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Существующие приложения часто платные, требуют регистрации и перегружены лишними функциями, отвлекая от главного.</a:t>
            </a:r>
            <a:endParaRPr lang="en-US" sz="1500" dirty="0"/>
          </a:p>
        </p:txBody>
      </p:sp>
      <p:sp>
        <p:nvSpPr>
          <p:cNvPr id="13" name="Text 7"/>
          <p:cNvSpPr/>
          <p:nvPr/>
        </p:nvSpPr>
        <p:spPr>
          <a:xfrm>
            <a:off x="1879759" y="7234118"/>
            <a:ext cx="10870883" cy="3093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Нужен удобный и всегда доступный инструмент, который легко интегрируется в повседневную жизнь.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48213" y="566023"/>
            <a:ext cx="8933855" cy="8827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Решение: StudyLex Bot — Ваш персональный помощник в Telegram</a:t>
            </a:r>
            <a:endParaRPr lang="en-US" sz="2750" dirty="0"/>
          </a:p>
        </p:txBody>
      </p:sp>
      <p:sp>
        <p:nvSpPr>
          <p:cNvPr id="3" name="Shape 1"/>
          <p:cNvSpPr/>
          <p:nvPr/>
        </p:nvSpPr>
        <p:spPr>
          <a:xfrm>
            <a:off x="2848213" y="1865709"/>
            <a:ext cx="5205174" cy="476607"/>
          </a:xfrm>
          <a:prstGeom prst="roundRect">
            <a:avLst>
              <a:gd name="adj" fmla="val 4801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331619" y="1955006"/>
            <a:ext cx="238244" cy="297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1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3007043" y="2501146"/>
            <a:ext cx="1912025" cy="2206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Мгновенный перевод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3007043" y="2880598"/>
            <a:ext cx="4887516" cy="5086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Работает в обе стороны (RU </a:t>
            </a:r>
            <a:r>
              <a:rPr lang="en-US" sz="1250" dirty="0">
                <a:solidFill>
                  <a:srgbClr val="000000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↔</a:t>
            </a:r>
            <a:r>
              <a:rPr lang="en-US" sz="12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 EN), предоставляя быстрый и точный перевод прямо в чате.</a:t>
            </a:r>
            <a:endParaRPr lang="en-US" sz="1250" dirty="0"/>
          </a:p>
        </p:txBody>
      </p:sp>
      <p:sp>
        <p:nvSpPr>
          <p:cNvPr id="7" name="Shape 5"/>
          <p:cNvSpPr/>
          <p:nvPr/>
        </p:nvSpPr>
        <p:spPr>
          <a:xfrm>
            <a:off x="2848213" y="3706892"/>
            <a:ext cx="5205174" cy="476607"/>
          </a:xfrm>
          <a:prstGeom prst="roundRect">
            <a:avLst>
              <a:gd name="adj" fmla="val 4801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31619" y="3796189"/>
            <a:ext cx="238244" cy="297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2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3007043" y="4342328"/>
            <a:ext cx="1975366" cy="2206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Контекстное обучение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3007043" y="4721781"/>
            <a:ext cx="4887516" cy="7629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Пользователь может сохранить переведенное слово в свой личный словарь одной кнопкой, формируя индивидуальную базу знаний.</a:t>
            </a:r>
            <a:endParaRPr lang="en-US" sz="1250" dirty="0"/>
          </a:p>
        </p:txBody>
      </p:sp>
      <p:sp>
        <p:nvSpPr>
          <p:cNvPr id="11" name="Shape 9"/>
          <p:cNvSpPr/>
          <p:nvPr/>
        </p:nvSpPr>
        <p:spPr>
          <a:xfrm>
            <a:off x="2848213" y="5802392"/>
            <a:ext cx="5205174" cy="476607"/>
          </a:xfrm>
          <a:prstGeom prst="roundRect">
            <a:avLst>
              <a:gd name="adj" fmla="val 4801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331619" y="5891689"/>
            <a:ext cx="238244" cy="297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3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3007043" y="6437828"/>
            <a:ext cx="2410539" cy="2206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Максимальная доступность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3007043" y="6817281"/>
            <a:ext cx="4887516" cy="5086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StudyLex функционирует на любой платформе, где есть Telegram (ПК, телефон, планшет), всегда оставаясь под рукой.</a:t>
            </a:r>
            <a:endParaRPr lang="en-US" sz="125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48675" y="1865709"/>
            <a:ext cx="3340894" cy="33408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09374"/>
            <a:ext cx="12902327" cy="1371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Техническая реализация: Python Under the Hood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574727"/>
            <a:ext cx="12902327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Как работает StudyLex изнутри?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324743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77146" y="3360539"/>
            <a:ext cx="329089" cy="32908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66280" y="3332202"/>
            <a:ext cx="2743200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Язык: Python 3.10+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823216"/>
            <a:ext cx="3292793" cy="197524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Выбран за скорость разработки, обширную экосистему библиотек и высокую производительность.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267682" y="324743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80792" y="3360539"/>
            <a:ext cx="329089" cy="329089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069925" y="3332202"/>
            <a:ext cx="2743200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Aiogram 3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6069925" y="3823216"/>
            <a:ext cx="3292793" cy="15801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Асинхронный фреймворк для взаимодействия с API Telegram, обеспечивающий мгновенный отклик бота.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9671328" y="324743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84437" y="3360539"/>
            <a:ext cx="329089" cy="32908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473571" y="3332202"/>
            <a:ext cx="2743200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Deep Translator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10473571" y="3823216"/>
            <a:ext cx="3292793" cy="15801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Интеграция с передовыми сервисами перевода Google для максимальной точности и актуальности.</a:t>
            </a:r>
            <a:endParaRPr lang="en-US" sz="190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0853" y="6435328"/>
            <a:ext cx="308610" cy="246817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666280" y="6384608"/>
            <a:ext cx="11853267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6357" y="860941"/>
            <a:ext cx="7924086" cy="9682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Работа с данными: Ваша персональная база знаний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6096357" y="2090499"/>
            <a:ext cx="7924086" cy="2788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StudyLex intelligently manages your vocabulary.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357" y="2565321"/>
            <a:ext cx="871299" cy="125253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41845" y="2739509"/>
            <a:ext cx="1936313" cy="2419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Структура словаря</a:t>
            </a:r>
            <a:endParaRPr lang="en-US" sz="1500" dirty="0"/>
          </a:p>
        </p:txBody>
      </p:sp>
      <p:sp>
        <p:nvSpPr>
          <p:cNvPr id="7" name="Text 3"/>
          <p:cNvSpPr/>
          <p:nvPr/>
        </p:nvSpPr>
        <p:spPr>
          <a:xfrm>
            <a:off x="7141845" y="3085981"/>
            <a:ext cx="6878598" cy="5576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Используется эффективная структура данных "Dictionary" (ключ-значение), где ключ — это User_ID, а значение — список слов пользователя.</a:t>
            </a:r>
            <a:endParaRPr lang="en-US" sz="13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357" y="3817858"/>
            <a:ext cx="871299" cy="125253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141845" y="3992047"/>
            <a:ext cx="1936313" cy="2419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Шаг 1: Ввод слова</a:t>
            </a:r>
            <a:endParaRPr lang="en-US" sz="1500" dirty="0"/>
          </a:p>
        </p:txBody>
      </p:sp>
      <p:sp>
        <p:nvSpPr>
          <p:cNvPr id="10" name="Text 5"/>
          <p:cNvSpPr/>
          <p:nvPr/>
        </p:nvSpPr>
        <p:spPr>
          <a:xfrm>
            <a:off x="7141845" y="4338518"/>
            <a:ext cx="6878598" cy="5576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Пользователь вводит слово или фразу для перевода на русском или английском языке.</a:t>
            </a:r>
            <a:endParaRPr lang="en-US" sz="13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357" y="5070396"/>
            <a:ext cx="871299" cy="104560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141845" y="5244584"/>
            <a:ext cx="2702243" cy="2419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Шаг 2: Получение перевода</a:t>
            </a:r>
            <a:endParaRPr lang="en-US" sz="1500" dirty="0"/>
          </a:p>
        </p:txBody>
      </p:sp>
      <p:sp>
        <p:nvSpPr>
          <p:cNvPr id="13" name="Text 7"/>
          <p:cNvSpPr/>
          <p:nvPr/>
        </p:nvSpPr>
        <p:spPr>
          <a:xfrm>
            <a:off x="7141845" y="5591056"/>
            <a:ext cx="6878598" cy="2788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Бот мгновенно обращается к сервису перевода и предоставляет результат.</a:t>
            </a:r>
            <a:endParaRPr lang="en-US" sz="13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357" y="6116003"/>
            <a:ext cx="871299" cy="125253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141845" y="6290191"/>
            <a:ext cx="1936313" cy="2419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Шаг 3: Сохранение</a:t>
            </a:r>
            <a:endParaRPr lang="en-US" sz="1500" dirty="0"/>
          </a:p>
        </p:txBody>
      </p:sp>
      <p:sp>
        <p:nvSpPr>
          <p:cNvPr id="16" name="Text 9"/>
          <p:cNvSpPr/>
          <p:nvPr/>
        </p:nvSpPr>
        <p:spPr>
          <a:xfrm>
            <a:off x="7141845" y="6636663"/>
            <a:ext cx="6878598" cy="5576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При нажатии кнопки "Сохранить" пара "Слово — Перевод" записывается в личный словарь пользователя.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2785" y="993577"/>
            <a:ext cx="7766923" cy="4812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Этапы разработки: Путь от идеи до MVP</a:t>
            </a:r>
            <a:endParaRPr lang="en-US" sz="3000" dirty="0"/>
          </a:p>
        </p:txBody>
      </p:sp>
      <p:sp>
        <p:nvSpPr>
          <p:cNvPr id="4" name="Shape 1"/>
          <p:cNvSpPr/>
          <p:nvPr/>
        </p:nvSpPr>
        <p:spPr>
          <a:xfrm>
            <a:off x="6092785" y="1734622"/>
            <a:ext cx="173236" cy="1245394"/>
          </a:xfrm>
          <a:prstGeom prst="roundRect">
            <a:avLst>
              <a:gd name="adj" fmla="val 4200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39257" y="1907858"/>
            <a:ext cx="2318980" cy="2406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Проектирование логики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439257" y="2252424"/>
            <a:ext cx="7584758" cy="5543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Разработка сценариев взаимодействия: "Ввод -&gt; Перевод -&gt; Сохранение -&gt; Тест", определяя пользовательский путь.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352580" y="3153251"/>
            <a:ext cx="173236" cy="1245394"/>
          </a:xfrm>
          <a:prstGeom prst="roundRect">
            <a:avLst>
              <a:gd name="adj" fmla="val 4200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99052" y="3326487"/>
            <a:ext cx="1925003" cy="2406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Написание кода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699052" y="3671054"/>
            <a:ext cx="7324963" cy="5543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Реализация обработчиков сообщений (Handlers) и логики перевода на Python с использованием Aiogram.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612493" y="4571881"/>
            <a:ext cx="173236" cy="1245394"/>
          </a:xfrm>
          <a:prstGeom prst="roundRect">
            <a:avLst>
              <a:gd name="adj" fmla="val 4200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58965" y="4745117"/>
            <a:ext cx="2019657" cy="2406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Отладка (Debugging)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958965" y="5089684"/>
            <a:ext cx="7065050" cy="5543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Исправление ошибок, настройка окружения (VS Code), обработка исключений (например, если слово не найдено).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872407" y="5990511"/>
            <a:ext cx="173236" cy="1245394"/>
          </a:xfrm>
          <a:prstGeom prst="roundRect">
            <a:avLst>
              <a:gd name="adj" fmla="val 4200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218878" y="6163747"/>
            <a:ext cx="2190155" cy="2406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Тестирование и запуск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7218878" y="6508313"/>
            <a:ext cx="6805136" cy="5543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Финальная проверка функционала на реальных устройствах и развертывание бота в Telegram.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10508" y="411242"/>
            <a:ext cx="5536287" cy="4155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Заключение и планы на будущее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3110508" y="1200626"/>
            <a:ext cx="2659023" cy="3323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Итоги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3110508" y="1682472"/>
            <a:ext cx="4022169" cy="7175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Успешно создан полностью рабочий MVP (Minimum Viable Product) StudyLex, который доказал свою функциональность и удобство.</a:t>
            </a:r>
            <a:endParaRPr lang="en-US" sz="11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0508" y="2568297"/>
            <a:ext cx="4022169" cy="402216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05105" y="1200626"/>
            <a:ext cx="3306008" cy="3323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Планы на будущее (v2.0)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7505105" y="1682472"/>
            <a:ext cx="4022169" cy="478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Подключение базы данных SQLite для вечного хранения слов и истории пользователя.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7505105" y="2213134"/>
            <a:ext cx="4022169" cy="7175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Добавление режима "Викторина" с различными типами заданий для эффективной проверки знаний.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7505105" y="2982992"/>
            <a:ext cx="4022169" cy="478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Интеграция функции "Слова дня" и других геймифицированных элементов.</a:t>
            </a:r>
            <a:endParaRPr lang="en-US" sz="11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105" y="3629620"/>
            <a:ext cx="4022169" cy="402216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29358"/>
            <a:ext cx="7415927" cy="2057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StudyLex: Учим английский просто и технологично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957042"/>
            <a:ext cx="7415927" cy="27432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800"/>
              </a:lnSpc>
              <a:buNone/>
            </a:pPr>
            <a:r>
              <a:rPr lang="en-US" sz="86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Ваш успех — наша цель!</a:t>
            </a:r>
            <a:endParaRPr lang="en-US" sz="8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3667</Words>
  <Application>WPS Presentation</Application>
  <PresentationFormat>On-screen Show (16:9)</PresentationFormat>
  <Paragraphs>133</Paragraphs>
  <Slides>9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SimSun</vt:lpstr>
      <vt:lpstr>Wingdings</vt:lpstr>
      <vt:lpstr>Prompt Medium</vt:lpstr>
      <vt:lpstr>Prompt Medium</vt:lpstr>
      <vt:lpstr>Prompt Medium</vt:lpstr>
      <vt:lpstr>Mukta Light</vt:lpstr>
      <vt:lpstr>Mukta Light</vt:lpstr>
      <vt:lpstr>Mukta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Цечоев Ислам</cp:lastModifiedBy>
  <cp:revision>5</cp:revision>
  <dcterms:created xsi:type="dcterms:W3CDTF">2026-01-06T17:58:00Z</dcterms:created>
  <dcterms:modified xsi:type="dcterms:W3CDTF">2026-01-26T19:49:21Z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D81FBD35E4494B47B85C1F4C44B467D2_12</vt:lpwstr>
  </property>
  <property fmtid="{D5CDD505-2E9C-101B-9397-08002B2CF9AE}" pid="3" name="KSOProductBuildVer">
    <vt:lpwstr>1049-12.2.0.23197</vt:lpwstr>
  </property>
</Properties>
</file>